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strument Sans Medium" panose="020B0604020202020204" charset="0"/>
      <p:regular r:id="rId14"/>
    </p:embeddedFont>
    <p:embeddedFont>
      <p:font typeface="Instrument Sans Semi Bold" panose="020B0604020202020204" charset="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57" d="100"/>
          <a:sy n="57" d="100"/>
        </p:scale>
        <p:origin x="80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12555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svg"/><Relationship Id="rId3" Type="http://schemas.openxmlformats.org/officeDocument/2006/relationships/image" Target="../media/image23.png"/><Relationship Id="rId7" Type="http://schemas.openxmlformats.org/officeDocument/2006/relationships/image" Target="../media/image27.sv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6.png"/><Relationship Id="rId11" Type="http://schemas.openxmlformats.org/officeDocument/2006/relationships/image" Target="../media/image31.svg"/><Relationship Id="rId5" Type="http://schemas.openxmlformats.org/officeDocument/2006/relationships/image" Target="../media/image25.svg"/><Relationship Id="rId15" Type="http://schemas.openxmlformats.org/officeDocument/2006/relationships/image" Target="../media/image35.sv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svg"/><Relationship Id="rId1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976920"/>
          </a:xfrm>
          <a:prstGeom prst="rect">
            <a:avLst/>
          </a:prstGeom>
        </p:spPr>
      </p:pic>
      <p:pic>
        <p:nvPicPr>
          <p:cNvPr id="3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1" y="283488"/>
            <a:ext cx="13042820" cy="195171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3854053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Food Trend Analysis: Customer Behavior and Market Insights</a:t>
            </a:r>
            <a:endParaRPr lang="en-US" sz="4450" dirty="0"/>
          </a:p>
        </p:txBody>
      </p:sp>
      <p:sp>
        <p:nvSpPr>
          <p:cNvPr id="5" name="Text 1"/>
          <p:cNvSpPr/>
          <p:nvPr/>
        </p:nvSpPr>
        <p:spPr>
          <a:xfrm>
            <a:off x="793790" y="561177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Transforming raw F&amp;B data into actionable business intelligence using Microsoft Power BI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622982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Presented by: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Meher Raju 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68478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Submitted to:</a:t>
            </a: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Nithyasri S J</a:t>
            </a:r>
            <a:endParaRPr lang="en-US" sz="175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EB9D92-95E8-B842-DBF6-7CF69DEDEB78}"/>
              </a:ext>
            </a:extLst>
          </p:cNvPr>
          <p:cNvSpPr/>
          <p:nvPr/>
        </p:nvSpPr>
        <p:spPr>
          <a:xfrm>
            <a:off x="12811125" y="7648575"/>
            <a:ext cx="1714500" cy="526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59512"/>
            <a:ext cx="6491168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Strategic Recommendations</a:t>
            </a:r>
            <a:endParaRPr lang="en-US" sz="37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1847493"/>
            <a:ext cx="6521410" cy="77116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986552" y="2811423"/>
            <a:ext cx="3778448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Seasonal Campaign Optimization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986552" y="3228261"/>
            <a:ext cx="6135886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Intensify promotions for fast food and beverages during peak summer months and high-traffic periods to maximize revenue potential</a:t>
            </a:r>
            <a:endParaRPr lang="en-US" sz="1500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1847493"/>
            <a:ext cx="6521410" cy="77116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07962" y="2811423"/>
            <a:ext cx="4028956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Platform Partnership Enhancement</a:t>
            </a:r>
            <a:endParaRPr lang="en-US" sz="1850" dirty="0"/>
          </a:p>
        </p:txBody>
      </p:sp>
      <p:sp>
        <p:nvSpPr>
          <p:cNvPr id="8" name="Text 4"/>
          <p:cNvSpPr/>
          <p:nvPr/>
        </p:nvSpPr>
        <p:spPr>
          <a:xfrm>
            <a:off x="7507962" y="3228261"/>
            <a:ext cx="6135886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Strengthen strategic partnerships with Swiggy in high-performing regions while exploring growth opportunities with Zomato in underserforming markets</a:t>
            </a:r>
            <a:endParaRPr lang="en-US" sz="150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46138"/>
            <a:ext cx="6521410" cy="77116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6552" y="5310068"/>
            <a:ext cx="3076813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Regional Market Expansion</a:t>
            </a:r>
            <a:endParaRPr lang="en-US" sz="1850" dirty="0"/>
          </a:p>
        </p:txBody>
      </p:sp>
      <p:sp>
        <p:nvSpPr>
          <p:cNvPr id="11" name="Text 6"/>
          <p:cNvSpPr/>
          <p:nvPr/>
        </p:nvSpPr>
        <p:spPr>
          <a:xfrm>
            <a:off x="986552" y="5726906"/>
            <a:ext cx="613588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Launch targeted marketing campaigns in underperforming regions, leveraging successful tactics from the North region playbook</a:t>
            </a:r>
            <a:endParaRPr lang="en-US" sz="150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5200" y="4346138"/>
            <a:ext cx="6521410" cy="771168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07962" y="5310068"/>
            <a:ext cx="3015377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Digital Payment Incentives</a:t>
            </a:r>
            <a:endParaRPr lang="en-US" sz="1850" dirty="0"/>
          </a:p>
        </p:txBody>
      </p:sp>
      <p:sp>
        <p:nvSpPr>
          <p:cNvPr id="14" name="Text 8"/>
          <p:cNvSpPr/>
          <p:nvPr/>
        </p:nvSpPr>
        <p:spPr>
          <a:xfrm>
            <a:off x="7507962" y="5726906"/>
            <a:ext cx="6135886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Enhance digital wallet and UPI offers to accelerate cashless adoption and improve transaction efficiency across all customer segments</a:t>
            </a:r>
            <a:endParaRPr lang="en-US" sz="1500" dirty="0"/>
          </a:p>
        </p:txBody>
      </p:sp>
      <p:sp>
        <p:nvSpPr>
          <p:cNvPr id="15" name="Text 9"/>
          <p:cNvSpPr/>
          <p:nvPr/>
        </p:nvSpPr>
        <p:spPr>
          <a:xfrm>
            <a:off x="793790" y="6753225"/>
            <a:ext cx="13042821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This comprehensive Power BI dashboard successfully translates complex F&amp;B data into clear, actionable intelligence, empowering stakeholders to proactively shape market trends through optimized menu planning, targeted marketing, and efficient operations management.</a:t>
            </a:r>
            <a:endParaRPr lang="en-US" sz="15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10F4CEB-BE79-1B71-CD2B-A40C19ACD8E2}"/>
              </a:ext>
            </a:extLst>
          </p:cNvPr>
          <p:cNvSpPr/>
          <p:nvPr/>
        </p:nvSpPr>
        <p:spPr>
          <a:xfrm>
            <a:off x="12811125" y="7648575"/>
            <a:ext cx="1714500" cy="526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86166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Thank You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02407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Thank you for your attention and engagement today. We hope the insights into food trend analysis and the capabilities of the Power BI dashboard have been valuable.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500503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 look forward to leveraging these insights together for future success.</a:t>
            </a:r>
            <a:endParaRPr lang="en-US" sz="175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020057-F4F6-CE79-00BD-92EDE11DD618}"/>
              </a:ext>
            </a:extLst>
          </p:cNvPr>
          <p:cNvSpPr/>
          <p:nvPr/>
        </p:nvSpPr>
        <p:spPr>
          <a:xfrm>
            <a:off x="12811125" y="7648575"/>
            <a:ext cx="1714500" cy="526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648176"/>
            <a:ext cx="9203174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Challenge in Today's F&amp;B Landscape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32598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Industry Context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793790" y="2286833"/>
            <a:ext cx="7367230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food and beverage industry is experiencing rapid transformation driven by online delivery platforms and the exponential growth of customer data. Businesses now operate in a highly competitive, data-rich environment.</a:t>
            </a:r>
            <a:endParaRPr lang="en-US" sz="1500" dirty="0"/>
          </a:p>
        </p:txBody>
      </p:sp>
      <p:sp>
        <p:nvSpPr>
          <p:cNvPr id="5" name="Text 3"/>
          <p:cNvSpPr/>
          <p:nvPr/>
        </p:nvSpPr>
        <p:spPr>
          <a:xfrm>
            <a:off x="793790" y="3404711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Core Problem</a:t>
            </a:r>
            <a:endParaRPr lang="en-US" sz="2250" dirty="0"/>
          </a:p>
        </p:txBody>
      </p:sp>
      <p:sp>
        <p:nvSpPr>
          <p:cNvPr id="6" name="Text 4"/>
          <p:cNvSpPr/>
          <p:nvPr/>
        </p:nvSpPr>
        <p:spPr>
          <a:xfrm>
            <a:off x="793790" y="3958947"/>
            <a:ext cx="7367230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Many F&amp;B businesses struggle to keep pace with evolving customer demands due to a critical lack of real-time insights and actionable intelligence from their data.</a:t>
            </a:r>
            <a:endParaRPr lang="en-US" sz="1500" dirty="0"/>
          </a:p>
        </p:txBody>
      </p:sp>
      <p:sp>
        <p:nvSpPr>
          <p:cNvPr id="7" name="Shape 5"/>
          <p:cNvSpPr/>
          <p:nvPr/>
        </p:nvSpPr>
        <p:spPr>
          <a:xfrm>
            <a:off x="793790" y="4792504"/>
            <a:ext cx="7367230" cy="1435775"/>
          </a:xfrm>
          <a:prstGeom prst="roundRect">
            <a:avLst>
              <a:gd name="adj" fmla="val 12086"/>
            </a:avLst>
          </a:prstGeom>
          <a:solidFill>
            <a:srgbClr val="B5DAFC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52" y="5085636"/>
            <a:ext cx="240983" cy="192762"/>
          </a:xfrm>
          <a:prstGeom prst="rect">
            <a:avLst/>
          </a:prstGeom>
        </p:spPr>
      </p:pic>
      <p:sp>
        <p:nvSpPr>
          <p:cNvPr id="9" name="Text 6"/>
          <p:cNvSpPr/>
          <p:nvPr/>
        </p:nvSpPr>
        <p:spPr>
          <a:xfrm>
            <a:off x="1420297" y="5033367"/>
            <a:ext cx="6547961" cy="9251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b="1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Solution:</a:t>
            </a:r>
            <a:r>
              <a:rPr lang="en-US" sz="1500" dirty="0">
                <a:solidFill>
                  <a:srgbClr val="000000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 A comprehensive Power BI dashboard that consolidates, visualizes, and interprets customer behavior patterns to drive strategic decision-making.</a:t>
            </a:r>
            <a:endParaRPr lang="en-US" sz="1500" dirty="0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38937" y="1756648"/>
            <a:ext cx="4424363" cy="5607844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14CA802-95B5-408C-2E6F-2237A65104BF}"/>
              </a:ext>
            </a:extLst>
          </p:cNvPr>
          <p:cNvSpPr/>
          <p:nvPr/>
        </p:nvSpPr>
        <p:spPr>
          <a:xfrm>
            <a:off x="12811125" y="7648575"/>
            <a:ext cx="1714500" cy="526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74965"/>
            <a:ext cx="3685937" cy="4607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600"/>
              </a:lnSpc>
              <a:buNone/>
            </a:pPr>
            <a:r>
              <a:rPr lang="en-US" sz="2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Project Objectives</a:t>
            </a:r>
            <a:endParaRPr lang="en-US" sz="2900" dirty="0"/>
          </a:p>
        </p:txBody>
      </p:sp>
      <p:sp>
        <p:nvSpPr>
          <p:cNvPr id="4" name="Shape 1"/>
          <p:cNvSpPr/>
          <p:nvPr/>
        </p:nvSpPr>
        <p:spPr>
          <a:xfrm>
            <a:off x="6280190" y="1356836"/>
            <a:ext cx="7556421" cy="1438870"/>
          </a:xfrm>
          <a:prstGeom prst="roundRect">
            <a:avLst>
              <a:gd name="adj" fmla="val 922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427589" y="1504236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9152" y="1625798"/>
            <a:ext cx="198953" cy="19895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427589" y="2093833"/>
            <a:ext cx="2183844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Demographics</a:t>
            </a:r>
            <a:endParaRPr lang="en-US" sz="1450" dirty="0"/>
          </a:p>
        </p:txBody>
      </p:sp>
      <p:sp>
        <p:nvSpPr>
          <p:cNvPr id="8" name="Text 4"/>
          <p:cNvSpPr/>
          <p:nvPr/>
        </p:nvSpPr>
        <p:spPr>
          <a:xfrm>
            <a:off x="6427589" y="2412563"/>
            <a:ext cx="72616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Analyze customer profiles, preferences, and purchasing behaviors across different demographic segments</a:t>
            </a:r>
            <a:endParaRPr lang="en-US" sz="1150" dirty="0"/>
          </a:p>
        </p:txBody>
      </p:sp>
      <p:sp>
        <p:nvSpPr>
          <p:cNvPr id="9" name="Shape 5"/>
          <p:cNvSpPr/>
          <p:nvPr/>
        </p:nvSpPr>
        <p:spPr>
          <a:xfrm>
            <a:off x="6280190" y="2943106"/>
            <a:ext cx="7556421" cy="1438870"/>
          </a:xfrm>
          <a:prstGeom prst="roundRect">
            <a:avLst>
              <a:gd name="adj" fmla="val 922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6427589" y="3090505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49152" y="3212068"/>
            <a:ext cx="198953" cy="19895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6427589" y="3680103"/>
            <a:ext cx="2355652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&amp; Category Trends</a:t>
            </a:r>
            <a:endParaRPr lang="en-US" sz="1450" dirty="0"/>
          </a:p>
        </p:txBody>
      </p:sp>
      <p:sp>
        <p:nvSpPr>
          <p:cNvPr id="13" name="Text 8"/>
          <p:cNvSpPr/>
          <p:nvPr/>
        </p:nvSpPr>
        <p:spPr>
          <a:xfrm>
            <a:off x="6427589" y="3998833"/>
            <a:ext cx="72616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Identify top-performing items and emerging category trends to optimize menu offerings</a:t>
            </a:r>
            <a:endParaRPr lang="en-US" sz="1150" dirty="0"/>
          </a:p>
        </p:txBody>
      </p:sp>
      <p:sp>
        <p:nvSpPr>
          <p:cNvPr id="14" name="Shape 9"/>
          <p:cNvSpPr/>
          <p:nvPr/>
        </p:nvSpPr>
        <p:spPr>
          <a:xfrm>
            <a:off x="6280190" y="4529376"/>
            <a:ext cx="7556421" cy="1438870"/>
          </a:xfrm>
          <a:prstGeom prst="roundRect">
            <a:avLst>
              <a:gd name="adj" fmla="val 922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6427589" y="4676775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549152" y="4798338"/>
            <a:ext cx="198953" cy="19895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427589" y="5266373"/>
            <a:ext cx="1935480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Platform Performance</a:t>
            </a:r>
            <a:endParaRPr lang="en-US" sz="1450" dirty="0"/>
          </a:p>
        </p:txBody>
      </p:sp>
      <p:sp>
        <p:nvSpPr>
          <p:cNvPr id="18" name="Text 12"/>
          <p:cNvSpPr/>
          <p:nvPr/>
        </p:nvSpPr>
        <p:spPr>
          <a:xfrm>
            <a:off x="6427589" y="5585103"/>
            <a:ext cx="72616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Evaluate delivery platform effectiveness and digital payment adoption patterns</a:t>
            </a:r>
            <a:endParaRPr lang="en-US" sz="1150" dirty="0"/>
          </a:p>
        </p:txBody>
      </p:sp>
      <p:sp>
        <p:nvSpPr>
          <p:cNvPr id="19" name="Shape 13"/>
          <p:cNvSpPr/>
          <p:nvPr/>
        </p:nvSpPr>
        <p:spPr>
          <a:xfrm>
            <a:off x="6280190" y="6115645"/>
            <a:ext cx="7556421" cy="1438870"/>
          </a:xfrm>
          <a:prstGeom prst="roundRect">
            <a:avLst>
              <a:gd name="adj" fmla="val 922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4"/>
          <p:cNvSpPr/>
          <p:nvPr/>
        </p:nvSpPr>
        <p:spPr>
          <a:xfrm>
            <a:off x="6427589" y="6263045"/>
            <a:ext cx="442198" cy="442198"/>
          </a:xfrm>
          <a:prstGeom prst="roundRect">
            <a:avLst>
              <a:gd name="adj" fmla="val 20676452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549152" y="6384608"/>
            <a:ext cx="198953" cy="19895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6427589" y="6852642"/>
            <a:ext cx="2179201" cy="2303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Trend Forecasting</a:t>
            </a:r>
            <a:endParaRPr lang="en-US" sz="1450" dirty="0"/>
          </a:p>
        </p:txBody>
      </p:sp>
      <p:sp>
        <p:nvSpPr>
          <p:cNvPr id="23" name="Text 16"/>
          <p:cNvSpPr/>
          <p:nvPr/>
        </p:nvSpPr>
        <p:spPr>
          <a:xfrm>
            <a:off x="6427589" y="7171373"/>
            <a:ext cx="7261622" cy="2357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50"/>
              </a:lnSpc>
              <a:buNone/>
            </a:pPr>
            <a:r>
              <a:rPr lang="en-US" sz="11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Predict upcoming food trends and seasonal patterns to stay ahead of market shifts</a:t>
            </a:r>
            <a:endParaRPr lang="en-US" sz="115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94F884F-C00B-5933-877A-8C37C4D84777}"/>
              </a:ext>
            </a:extLst>
          </p:cNvPr>
          <p:cNvSpPr/>
          <p:nvPr/>
        </p:nvSpPr>
        <p:spPr>
          <a:xfrm>
            <a:off x="12811125" y="7648575"/>
            <a:ext cx="1714500" cy="526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06398"/>
            <a:ext cx="8380928" cy="6024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 Foundation &amp; Technology Stack</a:t>
            </a:r>
            <a:endParaRPr lang="en-US" sz="3750" dirty="0"/>
          </a:p>
        </p:txBody>
      </p:sp>
      <p:sp>
        <p:nvSpPr>
          <p:cNvPr id="3" name="Text 1"/>
          <p:cNvSpPr/>
          <p:nvPr/>
        </p:nvSpPr>
        <p:spPr>
          <a:xfrm>
            <a:off x="793790" y="1790819"/>
            <a:ext cx="2892028" cy="361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22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Dataset Overview</a:t>
            </a:r>
            <a:endParaRPr lang="en-US" sz="2250" dirty="0"/>
          </a:p>
        </p:txBody>
      </p:sp>
      <p:sp>
        <p:nvSpPr>
          <p:cNvPr id="4" name="Text 2"/>
          <p:cNvSpPr/>
          <p:nvPr/>
        </p:nvSpPr>
        <p:spPr>
          <a:xfrm>
            <a:off x="793790" y="2345055"/>
            <a:ext cx="6286262" cy="123348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analysis leverages a comprehensive synthetic dataset designed to mirror real-world F&amp;B operations, containing approximately 4,500–5,000 customer orders with 20 distinct features covering demographics, preferences, order details, and satisfaction metrics.</a:t>
            </a:r>
            <a:endParaRPr lang="en-US" sz="150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3795355"/>
            <a:ext cx="5343287" cy="3147179"/>
          </a:xfrm>
          <a:prstGeom prst="rect">
            <a:avLst/>
          </a:prstGeom>
        </p:spPr>
      </p:pic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57968" y="1838920"/>
            <a:ext cx="192762" cy="192762"/>
          </a:xfrm>
          <a:prstGeom prst="rect">
            <a:avLst/>
          </a:prstGeom>
        </p:spPr>
      </p:pic>
      <p:sp>
        <p:nvSpPr>
          <p:cNvPr id="7" name="Shape 3"/>
          <p:cNvSpPr/>
          <p:nvPr/>
        </p:nvSpPr>
        <p:spPr>
          <a:xfrm>
            <a:off x="7557968" y="2119551"/>
            <a:ext cx="6286262" cy="2286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4"/>
          <p:cNvSpPr/>
          <p:nvPr/>
        </p:nvSpPr>
        <p:spPr>
          <a:xfrm>
            <a:off x="7557968" y="2261592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Microsoft Power BI</a:t>
            </a:r>
            <a:endParaRPr lang="en-US" sz="1850" dirty="0"/>
          </a:p>
        </p:txBody>
      </p:sp>
      <p:sp>
        <p:nvSpPr>
          <p:cNvPr id="9" name="Text 5"/>
          <p:cNvSpPr/>
          <p:nvPr/>
        </p:nvSpPr>
        <p:spPr>
          <a:xfrm>
            <a:off x="7557968" y="2755583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Primary platform for dashboard creation and interactive data visualization</a:t>
            </a:r>
            <a:endParaRPr lang="en-US" sz="150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57968" y="3733681"/>
            <a:ext cx="192762" cy="192762"/>
          </a:xfrm>
          <a:prstGeom prst="rect">
            <a:avLst/>
          </a:prstGeom>
        </p:spPr>
      </p:pic>
      <p:sp>
        <p:nvSpPr>
          <p:cNvPr id="11" name="Shape 6"/>
          <p:cNvSpPr/>
          <p:nvPr/>
        </p:nvSpPr>
        <p:spPr>
          <a:xfrm>
            <a:off x="7557968" y="4014311"/>
            <a:ext cx="6286262" cy="2286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7"/>
          <p:cNvSpPr/>
          <p:nvPr/>
        </p:nvSpPr>
        <p:spPr>
          <a:xfrm>
            <a:off x="7557968" y="415635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Power Query</a:t>
            </a:r>
            <a:endParaRPr lang="en-US" sz="1850" dirty="0"/>
          </a:p>
        </p:txBody>
      </p:sp>
      <p:sp>
        <p:nvSpPr>
          <p:cNvPr id="13" name="Text 8"/>
          <p:cNvSpPr/>
          <p:nvPr/>
        </p:nvSpPr>
        <p:spPr>
          <a:xfrm>
            <a:off x="7557968" y="4650343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Data transformation and cleansing to ensure accuracy and consistency</a:t>
            </a:r>
            <a:endParaRPr lang="en-US" sz="1500" dirty="0"/>
          </a:p>
        </p:txBody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557968" y="5628442"/>
            <a:ext cx="192762" cy="192762"/>
          </a:xfrm>
          <a:prstGeom prst="rect">
            <a:avLst/>
          </a:prstGeom>
        </p:spPr>
      </p:pic>
      <p:sp>
        <p:nvSpPr>
          <p:cNvPr id="15" name="Shape 9"/>
          <p:cNvSpPr/>
          <p:nvPr/>
        </p:nvSpPr>
        <p:spPr>
          <a:xfrm>
            <a:off x="7557968" y="5909072"/>
            <a:ext cx="6286262" cy="22860"/>
          </a:xfrm>
          <a:prstGeom prst="rect">
            <a:avLst/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Text 10"/>
          <p:cNvSpPr/>
          <p:nvPr/>
        </p:nvSpPr>
        <p:spPr>
          <a:xfrm>
            <a:off x="7557968" y="6051113"/>
            <a:ext cx="2409944" cy="3012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DAX Language</a:t>
            </a:r>
            <a:endParaRPr lang="en-US" sz="1850" dirty="0"/>
          </a:p>
        </p:txBody>
      </p:sp>
      <p:sp>
        <p:nvSpPr>
          <p:cNvPr id="17" name="Text 11"/>
          <p:cNvSpPr/>
          <p:nvPr/>
        </p:nvSpPr>
        <p:spPr>
          <a:xfrm>
            <a:off x="7557968" y="6545104"/>
            <a:ext cx="6286262" cy="6167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Advanced calculations and custom measures for deeper business insights</a:t>
            </a:r>
            <a:endParaRPr lang="en-US" sz="15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ADCD6E-517D-6E87-2389-8B4CE8CE40A2}"/>
              </a:ext>
            </a:extLst>
          </p:cNvPr>
          <p:cNvSpPr/>
          <p:nvPr/>
        </p:nvSpPr>
        <p:spPr>
          <a:xfrm>
            <a:off x="12811125" y="7648575"/>
            <a:ext cx="1714500" cy="526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0000"/>
            </a:srgbClr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1"/>
          <p:cNvSpPr/>
          <p:nvPr/>
        </p:nvSpPr>
        <p:spPr>
          <a:xfrm>
            <a:off x="793790" y="1271230"/>
            <a:ext cx="939938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Interactive Dashboard Architecture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93790" y="232017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Power BI dashboard serves as a centralized intelligence hub, featuring six specialized analytical pages that enable stakeholders to explore data from multiple business perspectives.</a:t>
            </a:r>
            <a:endParaRPr lang="en-US" sz="1750" dirty="0"/>
          </a:p>
        </p:txBody>
      </p:sp>
      <p:sp>
        <p:nvSpPr>
          <p:cNvPr id="6" name="Shape 3"/>
          <p:cNvSpPr/>
          <p:nvPr/>
        </p:nvSpPr>
        <p:spPr>
          <a:xfrm>
            <a:off x="793790" y="3301127"/>
            <a:ext cx="4196358" cy="1715214"/>
          </a:xfrm>
          <a:prstGeom prst="roundRect">
            <a:avLst>
              <a:gd name="adj" fmla="val 1190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2551748" y="352794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38914" y="3714988"/>
            <a:ext cx="306110" cy="3061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474351" y="4435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Sales Overview</a:t>
            </a:r>
            <a:endParaRPr lang="en-US" sz="2200" dirty="0"/>
          </a:p>
        </p:txBody>
      </p:sp>
      <p:sp>
        <p:nvSpPr>
          <p:cNvPr id="10" name="Shape 6"/>
          <p:cNvSpPr/>
          <p:nvPr/>
        </p:nvSpPr>
        <p:spPr>
          <a:xfrm>
            <a:off x="5216962" y="3301127"/>
            <a:ext cx="4196358" cy="1715214"/>
          </a:xfrm>
          <a:prstGeom prst="roundRect">
            <a:avLst>
              <a:gd name="adj" fmla="val 1190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7"/>
          <p:cNvSpPr/>
          <p:nvPr/>
        </p:nvSpPr>
        <p:spPr>
          <a:xfrm>
            <a:off x="6974919" y="352794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2086" y="3714988"/>
            <a:ext cx="306110" cy="30611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897523" y="4435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Insights</a:t>
            </a:r>
            <a:endParaRPr lang="en-US" sz="2200" dirty="0"/>
          </a:p>
        </p:txBody>
      </p:sp>
      <p:sp>
        <p:nvSpPr>
          <p:cNvPr id="14" name="Shape 9"/>
          <p:cNvSpPr/>
          <p:nvPr/>
        </p:nvSpPr>
        <p:spPr>
          <a:xfrm>
            <a:off x="9640133" y="3301127"/>
            <a:ext cx="4196358" cy="1715214"/>
          </a:xfrm>
          <a:prstGeom prst="roundRect">
            <a:avLst>
              <a:gd name="adj" fmla="val 1190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5" name="Shape 10"/>
          <p:cNvSpPr/>
          <p:nvPr/>
        </p:nvSpPr>
        <p:spPr>
          <a:xfrm>
            <a:off x="11398091" y="352794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585258" y="3714988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10320695" y="44351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Insights</a:t>
            </a:r>
            <a:endParaRPr lang="en-US" sz="2200" dirty="0"/>
          </a:p>
        </p:txBody>
      </p:sp>
      <p:sp>
        <p:nvSpPr>
          <p:cNvPr id="18" name="Shape 12"/>
          <p:cNvSpPr/>
          <p:nvPr/>
        </p:nvSpPr>
        <p:spPr>
          <a:xfrm>
            <a:off x="793790" y="5243155"/>
            <a:ext cx="4196358" cy="1715214"/>
          </a:xfrm>
          <a:prstGeom prst="roundRect">
            <a:avLst>
              <a:gd name="adj" fmla="val 1190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Shape 13"/>
          <p:cNvSpPr/>
          <p:nvPr/>
        </p:nvSpPr>
        <p:spPr>
          <a:xfrm>
            <a:off x="2551748" y="546996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738914" y="5657017"/>
            <a:ext cx="306110" cy="306110"/>
          </a:xfrm>
          <a:prstGeom prst="rect">
            <a:avLst/>
          </a:prstGeom>
        </p:spPr>
      </p:pic>
      <p:sp>
        <p:nvSpPr>
          <p:cNvPr id="21" name="Text 14"/>
          <p:cNvSpPr/>
          <p:nvPr/>
        </p:nvSpPr>
        <p:spPr>
          <a:xfrm>
            <a:off x="1474351" y="63772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Regional Insights</a:t>
            </a:r>
            <a:endParaRPr lang="en-US" sz="2200" dirty="0"/>
          </a:p>
        </p:txBody>
      </p:sp>
      <p:sp>
        <p:nvSpPr>
          <p:cNvPr id="22" name="Shape 15"/>
          <p:cNvSpPr/>
          <p:nvPr/>
        </p:nvSpPr>
        <p:spPr>
          <a:xfrm>
            <a:off x="5216962" y="5243155"/>
            <a:ext cx="4196358" cy="1715214"/>
          </a:xfrm>
          <a:prstGeom prst="roundRect">
            <a:avLst>
              <a:gd name="adj" fmla="val 1190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3" name="Shape 16"/>
          <p:cNvSpPr/>
          <p:nvPr/>
        </p:nvSpPr>
        <p:spPr>
          <a:xfrm>
            <a:off x="6974919" y="546996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4" name="Image 5" descr="preencoded.png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162086" y="5657017"/>
            <a:ext cx="306110" cy="306110"/>
          </a:xfrm>
          <a:prstGeom prst="rect">
            <a:avLst/>
          </a:prstGeom>
        </p:spPr>
      </p:pic>
      <p:sp>
        <p:nvSpPr>
          <p:cNvPr id="25" name="Text 17"/>
          <p:cNvSpPr/>
          <p:nvPr/>
        </p:nvSpPr>
        <p:spPr>
          <a:xfrm>
            <a:off x="5897523" y="63772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Seasonal Trends</a:t>
            </a:r>
            <a:endParaRPr lang="en-US" sz="2200" dirty="0"/>
          </a:p>
        </p:txBody>
      </p:sp>
      <p:sp>
        <p:nvSpPr>
          <p:cNvPr id="26" name="Shape 18"/>
          <p:cNvSpPr/>
          <p:nvPr/>
        </p:nvSpPr>
        <p:spPr>
          <a:xfrm>
            <a:off x="9640133" y="5243155"/>
            <a:ext cx="4196358" cy="1715214"/>
          </a:xfrm>
          <a:prstGeom prst="roundRect">
            <a:avLst>
              <a:gd name="adj" fmla="val 11902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7" name="Shape 19"/>
          <p:cNvSpPr/>
          <p:nvPr/>
        </p:nvSpPr>
        <p:spPr>
          <a:xfrm>
            <a:off x="11398091" y="5469969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8" name="Image 6" descr="preencoded.png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1585258" y="5657017"/>
            <a:ext cx="306110" cy="306110"/>
          </a:xfrm>
          <a:prstGeom prst="rect">
            <a:avLst/>
          </a:prstGeom>
        </p:spPr>
      </p:pic>
      <p:sp>
        <p:nvSpPr>
          <p:cNvPr id="29" name="Text 20"/>
          <p:cNvSpPr/>
          <p:nvPr/>
        </p:nvSpPr>
        <p:spPr>
          <a:xfrm>
            <a:off x="10320695" y="637722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Insights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906905"/>
            <a:ext cx="121088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Customer Demographics &amp; Behavior Patterns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3069312"/>
            <a:ext cx="4196358" cy="3253383"/>
          </a:xfrm>
          <a:prstGeom prst="roundRect">
            <a:avLst>
              <a:gd name="adj" fmla="val 627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1051084" y="3326606"/>
            <a:ext cx="3681770" cy="85058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Demographic Findings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1051084" y="4313277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18–30 age group drives nearly half of all orders, representing the core customer base</a:t>
            </a:r>
            <a:endParaRPr lang="en-US" sz="1750" dirty="0"/>
          </a:p>
        </p:txBody>
      </p:sp>
      <p:sp>
        <p:nvSpPr>
          <p:cNvPr id="6" name="Shape 4"/>
          <p:cNvSpPr/>
          <p:nvPr/>
        </p:nvSpPr>
        <p:spPr>
          <a:xfrm>
            <a:off x="5216962" y="3069312"/>
            <a:ext cx="4196358" cy="3253383"/>
          </a:xfrm>
          <a:prstGeom prst="roundRect">
            <a:avLst>
              <a:gd name="adj" fmla="val 627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7" name="Text 5"/>
          <p:cNvSpPr/>
          <p:nvPr/>
        </p:nvSpPr>
        <p:spPr>
          <a:xfrm>
            <a:off x="5474256" y="332660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Female Preference</a:t>
            </a:r>
            <a:endParaRPr lang="en-US" sz="2650" dirty="0"/>
          </a:p>
        </p:txBody>
      </p:sp>
      <p:sp>
        <p:nvSpPr>
          <p:cNvPr id="8" name="Text 6"/>
          <p:cNvSpPr/>
          <p:nvPr/>
        </p:nvSpPr>
        <p:spPr>
          <a:xfrm>
            <a:off x="5474256" y="3887986"/>
            <a:ext cx="36817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Female customers show slightly higher engagement, particularly for desserts and beverages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9640133" y="3069312"/>
            <a:ext cx="4196358" cy="3253383"/>
          </a:xfrm>
          <a:prstGeom prst="roundRect">
            <a:avLst>
              <a:gd name="adj" fmla="val 627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0" name="Text 8"/>
          <p:cNvSpPr/>
          <p:nvPr/>
        </p:nvSpPr>
        <p:spPr>
          <a:xfrm>
            <a:off x="9897427" y="3326606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Spending Behavior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9897427" y="3887986"/>
            <a:ext cx="3681770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Customer income level demonstrates a strong positive correlation with average order value, with higher-income segments spending up to 40% more per transaction.</a:t>
            </a:r>
            <a:endParaRPr lang="en-US" sz="1750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F3420E3-837B-83DD-60CB-D7910D5AF081}"/>
              </a:ext>
            </a:extLst>
          </p:cNvPr>
          <p:cNvSpPr/>
          <p:nvPr/>
        </p:nvSpPr>
        <p:spPr>
          <a:xfrm>
            <a:off x="12811125" y="7648575"/>
            <a:ext cx="1714500" cy="526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82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622477"/>
            <a:ext cx="9663232" cy="6734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00"/>
              </a:lnSpc>
              <a:buNone/>
            </a:pPr>
            <a:r>
              <a:rPr lang="en-US" sz="4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Performance &amp; Menu Insights</a:t>
            </a:r>
            <a:endParaRPr lang="en-US" sz="4200" dirty="0"/>
          </a:p>
        </p:txBody>
      </p:sp>
      <p:sp>
        <p:nvSpPr>
          <p:cNvPr id="4" name="Shape 1"/>
          <p:cNvSpPr/>
          <p:nvPr/>
        </p:nvSpPr>
        <p:spPr>
          <a:xfrm>
            <a:off x="793790" y="4619030"/>
            <a:ext cx="4203978" cy="2681526"/>
          </a:xfrm>
          <a:prstGeom prst="roundRect">
            <a:avLst>
              <a:gd name="adj" fmla="val 5456"/>
            </a:avLst>
          </a:prstGeom>
          <a:solidFill>
            <a:srgbClr val="FFFFFF"/>
          </a:solidFill>
          <a:ln w="30480">
            <a:solidFill>
              <a:srgbClr val="84C1F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763310" y="4619030"/>
            <a:ext cx="121920" cy="2681526"/>
          </a:xfrm>
          <a:prstGeom prst="roundRect">
            <a:avLst>
              <a:gd name="adj" fmla="val 15907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131094" y="4864894"/>
            <a:ext cx="2693551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Category Leaders</a:t>
            </a:r>
            <a:endParaRPr lang="en-US" sz="2100" dirty="0"/>
          </a:p>
        </p:txBody>
      </p:sp>
      <p:sp>
        <p:nvSpPr>
          <p:cNvPr id="7" name="Text 4"/>
          <p:cNvSpPr/>
          <p:nvPr/>
        </p:nvSpPr>
        <p:spPr>
          <a:xfrm>
            <a:off x="1131094" y="5330666"/>
            <a:ext cx="3620810" cy="17240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Fast food and beverages consistently dominate both revenue generation and order frequency, establishing themselves as the backbone of F&amp;B operations.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5213152" y="4619030"/>
            <a:ext cx="4203978" cy="2681526"/>
          </a:xfrm>
          <a:prstGeom prst="roundRect">
            <a:avLst>
              <a:gd name="adj" fmla="val 5456"/>
            </a:avLst>
          </a:prstGeom>
          <a:solidFill>
            <a:srgbClr val="FFFFFF"/>
          </a:solidFill>
          <a:ln w="30480">
            <a:solidFill>
              <a:srgbClr val="84C1F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5182672" y="4619030"/>
            <a:ext cx="121920" cy="2681526"/>
          </a:xfrm>
          <a:prstGeom prst="roundRect">
            <a:avLst>
              <a:gd name="adj" fmla="val 15907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5550456" y="4864894"/>
            <a:ext cx="3620810" cy="6731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 Satisfaction Performers</a:t>
            </a:r>
            <a:endParaRPr lang="en-US" sz="2100" dirty="0"/>
          </a:p>
        </p:txBody>
      </p:sp>
      <p:sp>
        <p:nvSpPr>
          <p:cNvPr id="11" name="Text 8"/>
          <p:cNvSpPr/>
          <p:nvPr/>
        </p:nvSpPr>
        <p:spPr>
          <a:xfrm>
            <a:off x="5550456" y="5667256"/>
            <a:ext cx="362081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Desserts receive exceptional customer satisfaction scores, indicating strong product-market fit and opportunities for expansion.</a:t>
            </a:r>
            <a:endParaRPr lang="en-US" sz="1650" dirty="0"/>
          </a:p>
        </p:txBody>
      </p:sp>
      <p:sp>
        <p:nvSpPr>
          <p:cNvPr id="12" name="Shape 9"/>
          <p:cNvSpPr/>
          <p:nvPr/>
        </p:nvSpPr>
        <p:spPr>
          <a:xfrm>
            <a:off x="9632513" y="4619030"/>
            <a:ext cx="4203978" cy="2681526"/>
          </a:xfrm>
          <a:prstGeom prst="roundRect">
            <a:avLst>
              <a:gd name="adj" fmla="val 5456"/>
            </a:avLst>
          </a:prstGeom>
          <a:solidFill>
            <a:srgbClr val="FFFFFF"/>
          </a:solidFill>
          <a:ln w="30480">
            <a:solidFill>
              <a:srgbClr val="84C1FA"/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9602033" y="4619030"/>
            <a:ext cx="121920" cy="2681526"/>
          </a:xfrm>
          <a:prstGeom prst="roundRect">
            <a:avLst>
              <a:gd name="adj" fmla="val 159070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9969818" y="4864894"/>
            <a:ext cx="2994660" cy="3365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Top-Selling Menu Items</a:t>
            </a:r>
            <a:endParaRPr lang="en-US" sz="2100" dirty="0"/>
          </a:p>
        </p:txBody>
      </p:sp>
      <p:sp>
        <p:nvSpPr>
          <p:cNvPr id="15" name="Text 12"/>
          <p:cNvSpPr/>
          <p:nvPr/>
        </p:nvSpPr>
        <p:spPr>
          <a:xfrm>
            <a:off x="9969818" y="5330666"/>
            <a:ext cx="3620810" cy="13792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Burgers, brownies, and biryanis emerge as the "Triple B" champions, driving consistent sales across all regions and demographics.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62B2ACA-2CB2-59DD-EB8F-D23E2CFA7F11}"/>
              </a:ext>
            </a:extLst>
          </p:cNvPr>
          <p:cNvSpPr/>
          <p:nvPr/>
        </p:nvSpPr>
        <p:spPr>
          <a:xfrm>
            <a:off x="12811125" y="7648575"/>
            <a:ext cx="1714500" cy="526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32949"/>
            <a:ext cx="7774543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Regional &amp; Platform Distribution</a:t>
            </a:r>
            <a:endParaRPr lang="en-US" sz="4000" dirty="0"/>
          </a:p>
        </p:txBody>
      </p:sp>
      <p:sp>
        <p:nvSpPr>
          <p:cNvPr id="3" name="Text 1"/>
          <p:cNvSpPr/>
          <p:nvPr/>
        </p:nvSpPr>
        <p:spPr>
          <a:xfrm>
            <a:off x="793790" y="1881068"/>
            <a:ext cx="3641527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Geographic Performance</a:t>
            </a:r>
            <a:endParaRPr lang="en-US" sz="24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493407"/>
            <a:ext cx="5645110" cy="2926556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271588" y="5450443"/>
            <a:ext cx="204073" cy="204073"/>
          </a:xfrm>
          <a:prstGeom prst="roundRect">
            <a:avLst>
              <a:gd name="adj" fmla="val 8961"/>
            </a:avLst>
          </a:prstGeom>
          <a:solidFill>
            <a:srgbClr val="03274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1536621" y="5450443"/>
            <a:ext cx="554117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North</a:t>
            </a:r>
            <a:endParaRPr lang="en-US" sz="1600" dirty="0"/>
          </a:p>
        </p:txBody>
      </p:sp>
      <p:sp>
        <p:nvSpPr>
          <p:cNvPr id="7" name="Shape 4"/>
          <p:cNvSpPr/>
          <p:nvPr/>
        </p:nvSpPr>
        <p:spPr>
          <a:xfrm>
            <a:off x="2473285" y="5450443"/>
            <a:ext cx="204073" cy="204073"/>
          </a:xfrm>
          <a:prstGeom prst="roundRect">
            <a:avLst>
              <a:gd name="adj" fmla="val 8961"/>
            </a:avLst>
          </a:prstGeom>
          <a:solidFill>
            <a:srgbClr val="0758A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2738318" y="5450443"/>
            <a:ext cx="571619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South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4002524" y="5450443"/>
            <a:ext cx="204073" cy="204073"/>
          </a:xfrm>
          <a:prstGeom prst="roundRect">
            <a:avLst>
              <a:gd name="adj" fmla="val 8961"/>
            </a:avLst>
          </a:prstGeom>
          <a:solidFill>
            <a:srgbClr val="1488F5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4267557" y="5450443"/>
            <a:ext cx="411837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East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5141833" y="5450443"/>
            <a:ext cx="204073" cy="204073"/>
          </a:xfrm>
          <a:prstGeom prst="roundRect">
            <a:avLst>
              <a:gd name="adj" fmla="val 8961"/>
            </a:avLst>
          </a:prstGeom>
          <a:solidFill>
            <a:srgbClr val="6EB6F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5406866" y="5450443"/>
            <a:ext cx="504349" cy="2041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West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93790" y="5884188"/>
            <a:ext cx="62724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North region leads with approximately 35% of total revenue, presenting both a strength to leverage and an opportunity to replicate success in other markets.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571780" y="1881068"/>
            <a:ext cx="4153019" cy="3827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00"/>
              </a:lnSpc>
              <a:buNone/>
            </a:pPr>
            <a:r>
              <a:rPr lang="en-US" sz="24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Delivery Platform Landscape</a:t>
            </a:r>
            <a:endParaRPr lang="en-US" sz="2400" dirty="0"/>
          </a:p>
        </p:txBody>
      </p:sp>
      <p:sp>
        <p:nvSpPr>
          <p:cNvPr id="15" name="Shape 12"/>
          <p:cNvSpPr/>
          <p:nvPr/>
        </p:nvSpPr>
        <p:spPr>
          <a:xfrm>
            <a:off x="7571780" y="2595443"/>
            <a:ext cx="5592961" cy="255151"/>
          </a:xfrm>
          <a:prstGeom prst="roundRect">
            <a:avLst>
              <a:gd name="adj" fmla="val 72008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571780" y="2595443"/>
            <a:ext cx="2237184" cy="255151"/>
          </a:xfrm>
          <a:prstGeom prst="roundRect">
            <a:avLst>
              <a:gd name="adj" fmla="val 72008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3317736" y="2595443"/>
            <a:ext cx="526494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40%</a:t>
            </a:r>
            <a:endParaRPr lang="en-US" sz="2000" dirty="0"/>
          </a:p>
        </p:txBody>
      </p:sp>
      <p:sp>
        <p:nvSpPr>
          <p:cNvPr id="18" name="Text 15"/>
          <p:cNvSpPr/>
          <p:nvPr/>
        </p:nvSpPr>
        <p:spPr>
          <a:xfrm>
            <a:off x="7571780" y="3105626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Zomato</a:t>
            </a:r>
            <a:endParaRPr lang="en-US" sz="2000" dirty="0"/>
          </a:p>
        </p:txBody>
      </p:sp>
      <p:sp>
        <p:nvSpPr>
          <p:cNvPr id="19" name="Shape 16"/>
          <p:cNvSpPr/>
          <p:nvPr/>
        </p:nvSpPr>
        <p:spPr>
          <a:xfrm>
            <a:off x="7571780" y="3934778"/>
            <a:ext cx="5631061" cy="255151"/>
          </a:xfrm>
          <a:prstGeom prst="roundRect">
            <a:avLst>
              <a:gd name="adj" fmla="val 72008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0" name="Shape 17"/>
          <p:cNvSpPr/>
          <p:nvPr/>
        </p:nvSpPr>
        <p:spPr>
          <a:xfrm>
            <a:off x="7571780" y="3934778"/>
            <a:ext cx="1970842" cy="255151"/>
          </a:xfrm>
          <a:prstGeom prst="roundRect">
            <a:avLst>
              <a:gd name="adj" fmla="val 72008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Text 18"/>
          <p:cNvSpPr/>
          <p:nvPr/>
        </p:nvSpPr>
        <p:spPr>
          <a:xfrm>
            <a:off x="13355836" y="3934778"/>
            <a:ext cx="488394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35%</a:t>
            </a:r>
            <a:endParaRPr lang="en-US" sz="2000" dirty="0"/>
          </a:p>
        </p:txBody>
      </p:sp>
      <p:sp>
        <p:nvSpPr>
          <p:cNvPr id="22" name="Text 19"/>
          <p:cNvSpPr/>
          <p:nvPr/>
        </p:nvSpPr>
        <p:spPr>
          <a:xfrm>
            <a:off x="7571780" y="4444960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Swiggy</a:t>
            </a:r>
            <a:endParaRPr lang="en-US" sz="2000" dirty="0"/>
          </a:p>
        </p:txBody>
      </p:sp>
      <p:sp>
        <p:nvSpPr>
          <p:cNvPr id="23" name="Shape 20"/>
          <p:cNvSpPr/>
          <p:nvPr/>
        </p:nvSpPr>
        <p:spPr>
          <a:xfrm>
            <a:off x="7571780" y="5274112"/>
            <a:ext cx="5636895" cy="255151"/>
          </a:xfrm>
          <a:prstGeom prst="roundRect">
            <a:avLst>
              <a:gd name="adj" fmla="val 72008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4" name="Shape 21"/>
          <p:cNvSpPr/>
          <p:nvPr/>
        </p:nvSpPr>
        <p:spPr>
          <a:xfrm>
            <a:off x="7571780" y="5274112"/>
            <a:ext cx="1409224" cy="255151"/>
          </a:xfrm>
          <a:prstGeom prst="roundRect">
            <a:avLst>
              <a:gd name="adj" fmla="val 72008"/>
            </a:avLst>
          </a:prstGeom>
          <a:solidFill>
            <a:srgbClr val="84C1FA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5" name="Text 22"/>
          <p:cNvSpPr/>
          <p:nvPr/>
        </p:nvSpPr>
        <p:spPr>
          <a:xfrm>
            <a:off x="13361670" y="5274112"/>
            <a:ext cx="482560" cy="2551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25%</a:t>
            </a:r>
            <a:endParaRPr lang="en-US" sz="2000" dirty="0"/>
          </a:p>
        </p:txBody>
      </p:sp>
      <p:sp>
        <p:nvSpPr>
          <p:cNvPr id="26" name="Text 23"/>
          <p:cNvSpPr/>
          <p:nvPr/>
        </p:nvSpPr>
        <p:spPr>
          <a:xfrm>
            <a:off x="7571780" y="5784294"/>
            <a:ext cx="2551748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Other Platforms</a:t>
            </a:r>
            <a:endParaRPr lang="en-US" sz="2000" dirty="0"/>
          </a:p>
        </p:txBody>
      </p:sp>
      <p:sp>
        <p:nvSpPr>
          <p:cNvPr id="27" name="Text 24"/>
          <p:cNvSpPr/>
          <p:nvPr/>
        </p:nvSpPr>
        <p:spPr>
          <a:xfrm>
            <a:off x="7571780" y="6332696"/>
            <a:ext cx="6272451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Zomato dominates the platform ecosystem, while digital wallet and UPI payments show strong adoption in urban markets, reflecting the shift toward cashless transactions.</a:t>
            </a:r>
            <a:endParaRPr lang="en-US" sz="16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6EF28E06-4C37-8E52-819E-8B70E754AD1C}"/>
              </a:ext>
            </a:extLst>
          </p:cNvPr>
          <p:cNvSpPr/>
          <p:nvPr/>
        </p:nvSpPr>
        <p:spPr>
          <a:xfrm>
            <a:off x="12811125" y="7648575"/>
            <a:ext cx="1714500" cy="52643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97123"/>
            <a:ext cx="75564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450"/>
              </a:lnSpc>
              <a:buNone/>
            </a:pPr>
            <a:r>
              <a:rPr lang="en-US" sz="35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Seasonal Patterns &amp; Time-Based Trends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997863" y="2203252"/>
            <a:ext cx="22860" cy="5229225"/>
          </a:xfrm>
          <a:prstGeom prst="roundRect">
            <a:avLst>
              <a:gd name="adj" fmla="val 714420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179135" y="2395895"/>
            <a:ext cx="544354" cy="22860"/>
          </a:xfrm>
          <a:prstGeom prst="roundRect">
            <a:avLst>
              <a:gd name="adj" fmla="val 714420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93730" y="2203252"/>
            <a:ext cx="408265" cy="408265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861715" y="2237244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1</a:t>
            </a:r>
            <a:endParaRPr lang="en-US" sz="2100" dirty="0"/>
          </a:p>
        </p:txBody>
      </p:sp>
      <p:sp>
        <p:nvSpPr>
          <p:cNvPr id="8" name="Text 5"/>
          <p:cNvSpPr/>
          <p:nvPr/>
        </p:nvSpPr>
        <p:spPr>
          <a:xfrm>
            <a:off x="1905238" y="2265521"/>
            <a:ext cx="25780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Peak Ordering Windows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1905238" y="2657832"/>
            <a:ext cx="644497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Weekends and evening hours (6 PM–9 PM) drive the highest order volumes, with Friday and Saturday showing 60% more orders than weekdays</a:t>
            </a:r>
            <a:endParaRPr lang="en-US" sz="1400" dirty="0"/>
          </a:p>
        </p:txBody>
      </p:sp>
      <p:sp>
        <p:nvSpPr>
          <p:cNvPr id="10" name="Shape 7"/>
          <p:cNvSpPr/>
          <p:nvPr/>
        </p:nvSpPr>
        <p:spPr>
          <a:xfrm>
            <a:off x="1179135" y="3793927"/>
            <a:ext cx="544354" cy="22860"/>
          </a:xfrm>
          <a:prstGeom prst="roundRect">
            <a:avLst>
              <a:gd name="adj" fmla="val 714420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793730" y="3601283"/>
            <a:ext cx="408265" cy="408265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861715" y="3635276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2</a:t>
            </a:r>
            <a:endParaRPr lang="en-US" sz="2100" dirty="0"/>
          </a:p>
        </p:txBody>
      </p:sp>
      <p:sp>
        <p:nvSpPr>
          <p:cNvPr id="13" name="Text 10"/>
          <p:cNvSpPr/>
          <p:nvPr/>
        </p:nvSpPr>
        <p:spPr>
          <a:xfrm>
            <a:off x="1905238" y="3663553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Summer Preferences</a:t>
            </a:r>
            <a:endParaRPr lang="en-US" sz="1750" dirty="0"/>
          </a:p>
        </p:txBody>
      </p:sp>
      <p:sp>
        <p:nvSpPr>
          <p:cNvPr id="14" name="Text 11"/>
          <p:cNvSpPr/>
          <p:nvPr/>
        </p:nvSpPr>
        <p:spPr>
          <a:xfrm>
            <a:off x="1905238" y="4055864"/>
            <a:ext cx="644497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Desserts and beverages experience significant demand increases during warmer months as customers seek refreshing options</a:t>
            </a:r>
            <a:endParaRPr lang="en-US" sz="1400" dirty="0"/>
          </a:p>
        </p:txBody>
      </p:sp>
      <p:sp>
        <p:nvSpPr>
          <p:cNvPr id="15" name="Shape 12"/>
          <p:cNvSpPr/>
          <p:nvPr/>
        </p:nvSpPr>
        <p:spPr>
          <a:xfrm>
            <a:off x="1179135" y="5191958"/>
            <a:ext cx="544354" cy="22860"/>
          </a:xfrm>
          <a:prstGeom prst="roundRect">
            <a:avLst>
              <a:gd name="adj" fmla="val 714420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793730" y="4999315"/>
            <a:ext cx="408265" cy="408265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861715" y="5033308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3</a:t>
            </a:r>
            <a:endParaRPr lang="en-US" sz="2100" dirty="0"/>
          </a:p>
        </p:txBody>
      </p:sp>
      <p:sp>
        <p:nvSpPr>
          <p:cNvPr id="18" name="Text 15"/>
          <p:cNvSpPr/>
          <p:nvPr/>
        </p:nvSpPr>
        <p:spPr>
          <a:xfrm>
            <a:off x="1905238" y="5061585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July Peak Season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905238" y="5453896"/>
            <a:ext cx="644497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July emerges as the highest-performing month, likely driven by vacation periods and seasonal celebrations</a:t>
            </a:r>
            <a:endParaRPr lang="en-US" sz="1400" dirty="0"/>
          </a:p>
        </p:txBody>
      </p:sp>
      <p:sp>
        <p:nvSpPr>
          <p:cNvPr id="20" name="Shape 17"/>
          <p:cNvSpPr/>
          <p:nvPr/>
        </p:nvSpPr>
        <p:spPr>
          <a:xfrm>
            <a:off x="1179135" y="6589990"/>
            <a:ext cx="544354" cy="22860"/>
          </a:xfrm>
          <a:prstGeom prst="roundRect">
            <a:avLst>
              <a:gd name="adj" fmla="val 714420"/>
            </a:avLst>
          </a:prstGeom>
          <a:solidFill>
            <a:srgbClr val="B4CCE3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1" name="Shape 18"/>
          <p:cNvSpPr/>
          <p:nvPr/>
        </p:nvSpPr>
        <p:spPr>
          <a:xfrm>
            <a:off x="793730" y="6397347"/>
            <a:ext cx="408265" cy="408265"/>
          </a:xfrm>
          <a:prstGeom prst="roundRect">
            <a:avLst>
              <a:gd name="adj" fmla="val 40003"/>
            </a:avLst>
          </a:prstGeom>
          <a:solidFill>
            <a:srgbClr val="CEE6FD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22" name="Text 19"/>
          <p:cNvSpPr/>
          <p:nvPr/>
        </p:nvSpPr>
        <p:spPr>
          <a:xfrm>
            <a:off x="861715" y="6431340"/>
            <a:ext cx="272177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00"/>
              </a:lnSpc>
              <a:buNone/>
            </a:pPr>
            <a:r>
              <a:rPr lang="en-US" sz="21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4</a:t>
            </a:r>
            <a:endParaRPr lang="en-US" sz="2100" dirty="0"/>
          </a:p>
        </p:txBody>
      </p:sp>
      <p:sp>
        <p:nvSpPr>
          <p:cNvPr id="23" name="Text 20"/>
          <p:cNvSpPr/>
          <p:nvPr/>
        </p:nvSpPr>
        <p:spPr>
          <a:xfrm>
            <a:off x="1905238" y="6459617"/>
            <a:ext cx="2268260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November Downturn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905238" y="6851928"/>
            <a:ext cx="6444972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November shows the lowest order volumes, presenting an opportunity for targeted promotional campaigns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795</Words>
  <Application>Microsoft Office PowerPoint</Application>
  <PresentationFormat>Custom</PresentationFormat>
  <Paragraphs>102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Instrument Sans Semi Bold</vt:lpstr>
      <vt:lpstr>Instrument Sans Medium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MEHER SALA</cp:lastModifiedBy>
  <cp:revision>2</cp:revision>
  <dcterms:created xsi:type="dcterms:W3CDTF">2025-11-03T15:29:56Z</dcterms:created>
  <dcterms:modified xsi:type="dcterms:W3CDTF">2025-11-03T15:36:53Z</dcterms:modified>
</cp:coreProperties>
</file>